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00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8524A-C81A-4A0F-B0FD-2C795B804F87}" v="13" dt="2023-10-16T11:18:21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D4896-8605-E659-0F53-0C83045BE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943356-212C-550A-3C34-2B388521D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C9987F-BC10-30FA-6772-8D9377D9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3687D5-FCBA-B977-7CE9-996C1973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AB1282-08A0-FEBE-E99C-04ECC956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488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EDFAF-F163-B188-18A7-35ADECDC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999E267-0B53-E5C1-BD7C-205EEA1A8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69AD08-09C8-2AB2-C043-3B2280827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AF370E-F0C7-B23F-1386-06B3ED6E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DE87F3-CCD0-EAFA-6EC8-EEA8704C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9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3E0D90-34FF-3A06-C531-727F9FDA1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99EC7B-CEC0-899B-AB4D-082B6B49E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4873D0-2D3F-C707-E4F1-1C2DB6A22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26A8D8-8E8C-D5C6-F2F6-B4CA9DE8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573E91-ECE3-D743-8C5B-EC1BF39D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22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0CD05-E174-035B-7BBB-7F58B50FC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3F2C2D-8FF3-1B03-5D05-3DF5205DD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ABDEFC-348E-8456-DDCA-4105CAC8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F6727F-1E31-4DC8-50A6-E22A93F1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4A9CBE-FDC8-BD33-9BE1-D072CE33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8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DB37E8-18A5-646C-ADAD-19D5BD1D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7C3011-D536-A6BB-90F4-0CF140040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1F0A68-3B21-5218-495F-B671844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7AE78F-A355-FE59-8F65-94827867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488DB4-9822-EF24-C9BA-34C29F51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60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87EF0-03ED-8D39-4A4F-EE48D673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79E4B-F119-531E-EF91-6B3D39897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0FBB70-6152-794B-B1E5-8E2D81439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BA83A6-7515-67B2-7241-32FF1FD9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276C60-DC2E-1652-17ED-79E04E9A1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687ED5-1F38-FCCE-5998-9EBA6DA8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38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B02EF3-3612-108D-933E-C9097BCB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6316E1-EA00-DC62-9848-7B5157DDE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12077A-EFB1-C1B7-C7A1-A879CDB1A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AAC0A11-BBB2-ED79-5BD2-4B2DDFBDB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562090-3DA3-7423-0A52-075F6AB8A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4F780-525F-A556-C835-4B55EAED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170D62-483C-3782-8AD2-B587DC01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96F3BD-D25C-258B-3646-EA9524F6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20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B17876-92F4-28EB-7E9D-ED0C74C2E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3FF19D-77E9-74A3-815A-36EBD0F9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C03619-B724-5DEE-507C-A55C6F85F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728F24-D853-8174-5F23-5143A876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601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36ED9A0-C395-83F7-0B04-64173B77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7D2572-189F-F085-F6F5-6E74EEB1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3EFEF2D-36E0-16F3-0899-FE010BCF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85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976AF-FA3F-6DC2-B85D-FF3A69EE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ED1E14-6757-6344-6E5C-7DD02FF78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B84E60-95A4-4E0D-0C03-8932EB521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EDC3D4-B7E6-8B99-7D0E-F61F05C2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DC1F7D-4690-0502-E4A5-96428070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B613EC-4F21-CE32-20E6-FC010B93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3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35F593-4CB6-7ED2-5418-33543795B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C3E2429-B027-E744-7B27-6AFF3C217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3D1122B-36B1-FB30-79E4-122687AED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58BDC7-3C85-4583-3F04-9FAEFDF6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42D8B45-544C-1566-4939-F839741BC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54F3D3-1503-2871-7433-B7DEBABB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83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BC5CCB-2E10-5B22-52AE-E4E052499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057DE0-73B3-3F41-B284-2145D23AF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4C447A-CD94-9CDF-E551-0762C962D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295B-694F-45E1-8360-4BEA5D065F9A}" type="datetimeFigureOut">
              <a:rPr lang="cs-CZ" smtClean="0"/>
              <a:t>20.10.2023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7F674A-5F3A-C3A0-4357-081173D5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6F2FF8-AC6A-6005-621D-82CA81C0B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E9B62-FCF8-4058-99CD-44E403FC0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9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image" Target="../media/image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92788BD-37E8-4DD8-B838-F34461D2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76274" y="-132347"/>
            <a:ext cx="5772752" cy="7104647"/>
          </a:xfrm>
          <a:prstGeom prst="flowChartDelay">
            <a:avLst/>
          </a:prstGeom>
          <a:effectLst>
            <a:softEdge rad="1524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87711F-028B-8F38-6BFA-8345BBAC2C1B}"/>
              </a:ext>
            </a:extLst>
          </p:cNvPr>
          <p:cNvSpPr txBox="1"/>
          <p:nvPr/>
        </p:nvSpPr>
        <p:spPr>
          <a:xfrm>
            <a:off x="280244" y="1994695"/>
            <a:ext cx="6296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Bee-Bot Včelka</a:t>
            </a:r>
            <a:br>
              <a:rPr lang="cs-CZ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</a:br>
            <a:r>
              <a:rPr lang="cs-CZ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- robotická hračka-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21EB19C-4AB0-6B1F-11F2-9F3B330F1862}"/>
              </a:ext>
            </a:extLst>
          </p:cNvPr>
          <p:cNvSpPr txBox="1"/>
          <p:nvPr/>
        </p:nvSpPr>
        <p:spPr>
          <a:xfrm>
            <a:off x="613610" y="4379526"/>
            <a:ext cx="6909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DIGITÁLNÍ INTERAKTIVNÍ POMŮCKA</a:t>
            </a:r>
          </a:p>
          <a:p>
            <a:endParaRPr lang="cs-CZ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" panose="020405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9712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E987711F-028B-8F38-6BFA-8345BBAC2C1B}"/>
              </a:ext>
            </a:extLst>
          </p:cNvPr>
          <p:cNvSpPr txBox="1"/>
          <p:nvPr/>
        </p:nvSpPr>
        <p:spPr>
          <a:xfrm>
            <a:off x="520875" y="402939"/>
            <a:ext cx="56874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Bee-Bot Včelka</a:t>
            </a:r>
            <a:br>
              <a:rPr lang="cs-CZ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</a:br>
            <a:endParaRPr lang="cs-CZ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" panose="02040504050005020304" pitchFamily="18" charset="-1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471A87-EED9-2D67-943B-5071E65E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72477" y="-788124"/>
            <a:ext cx="5975933" cy="8010376"/>
          </a:xfrm>
          <a:prstGeom prst="flowChartDelay">
            <a:avLst/>
          </a:prstGeom>
          <a:effectLst>
            <a:softEdge rad="1270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FA29F3-3BF8-CBE6-AC73-B79778509091}"/>
              </a:ext>
            </a:extLst>
          </p:cNvPr>
          <p:cNvSpPr txBox="1"/>
          <p:nvPr/>
        </p:nvSpPr>
        <p:spPr>
          <a:xfrm>
            <a:off x="356689" y="1033881"/>
            <a:ext cx="6015789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solidFill>
                  <a:srgbClr val="002060"/>
                </a:solidFill>
                <a:effectLst/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PROGRAMOVATELNÁ ROBOTICKÁ HRAČKA</a:t>
            </a:r>
            <a:br>
              <a:rPr lang="cs-CZ" sz="1800" b="1" dirty="0">
                <a:solidFill>
                  <a:srgbClr val="002060"/>
                </a:solidFill>
                <a:effectLst/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800" b="1" dirty="0">
                <a:solidFill>
                  <a:srgbClr val="002060"/>
                </a:solidFill>
                <a:effectLst/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-rozvoj lokomoce a percepce-</a:t>
            </a:r>
          </a:p>
          <a:p>
            <a:endParaRPr lang="cs-CZ" dirty="0">
              <a:solidFill>
                <a:srgbClr val="002060"/>
              </a:solidFill>
              <a:latin typeface="Amasis MT Pro" panose="02040504050005020304" pitchFamily="18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rozvoj logického, informatického myšlení, prostorové představivosti a plánování, výuka matematiky</a:t>
            </a:r>
          </a:p>
          <a:p>
            <a:endParaRPr lang="cs-CZ" sz="1800" dirty="0">
              <a:solidFill>
                <a:srgbClr val="002060"/>
              </a:solidFill>
              <a:effectLst/>
              <a:latin typeface="Amasis MT Pro" panose="02040504050005020304" pitchFamily="18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b="1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VÝUKA=ZÁBAVA</a:t>
            </a:r>
          </a:p>
          <a:p>
            <a:endParaRPr lang="cs-CZ" sz="800" dirty="0">
              <a:solidFill>
                <a:srgbClr val="002060"/>
              </a:solidFill>
              <a:latin typeface="Amasis MT Pro" panose="02040504050005020304" pitchFamily="18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snadné ovládání </a:t>
            </a:r>
            <a:r>
              <a:rPr lang="cs-CZ" b="1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pomocí tlačítek na hřbetu </a:t>
            </a: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včelky (pohyb dopředu, dozadu, vlevo, vpravo, tlačítko pauza, smazání sekvence příkazů)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naprogramovat lze až </a:t>
            </a:r>
            <a:r>
              <a:rPr lang="cs-CZ" b="1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200</a:t>
            </a: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 kroků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poskytuje </a:t>
            </a:r>
            <a:r>
              <a:rPr lang="cs-CZ" b="1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zvukovou a světelnou odezvu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pohybuje se po hladkém povrchu, ideálně po čtvercové  síti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možnost dokoupit transparentní podložku (která lze   doplnit o libovolné obrázky) a nástavce (umožňují  přesunutí předmětu, nebo kreslení)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dobíjení pomoci USB kabelu, </a:t>
            </a:r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  <a:ea typeface="Calibri" panose="020F0502020204030204" pitchFamily="34" charset="0"/>
                <a:cs typeface="Times New Roman" panose="02020603050405020304" pitchFamily="18" charset="0"/>
              </a:rPr>
              <a:t>popřípadě dobíjecí stanice (dobíjení více včelek najednou)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2936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4C5627F-4E28-1E16-1905-554445FAC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9" b="36906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ABE775A-163A-6D8F-A600-E228987B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03" b="984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FA29F3-3BF8-CBE6-AC73-B79778509091}"/>
              </a:ext>
            </a:extLst>
          </p:cNvPr>
          <p:cNvSpPr txBox="1"/>
          <p:nvPr/>
        </p:nvSpPr>
        <p:spPr>
          <a:xfrm>
            <a:off x="356689" y="1202323"/>
            <a:ext cx="60157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370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8FA29F3-3BF8-CBE6-AC73-B79778509091}"/>
              </a:ext>
            </a:extLst>
          </p:cNvPr>
          <p:cNvSpPr txBox="1"/>
          <p:nvPr/>
        </p:nvSpPr>
        <p:spPr>
          <a:xfrm>
            <a:off x="356689" y="1202323"/>
            <a:ext cx="60157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FD0378-10D0-6969-149B-34E793596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28868" y="-258177"/>
            <a:ext cx="6468730" cy="7374353"/>
          </a:xfrm>
          <a:prstGeom prst="flowChartDelay">
            <a:avLst/>
          </a:prstGeom>
          <a:effectLst>
            <a:softEdge rad="1270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9AD8122-A8EA-C7FE-80DE-CD1E8B090A60}"/>
              </a:ext>
            </a:extLst>
          </p:cNvPr>
          <p:cNvSpPr txBox="1"/>
          <p:nvPr/>
        </p:nvSpPr>
        <p:spPr>
          <a:xfrm>
            <a:off x="254669" y="837739"/>
            <a:ext cx="58413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Podporuje motivaci žáků k  plnění úkolů, zvyšuje jejich samostatnost a hravou formou naplňuje cíle komprehensivní rehabilitace. </a:t>
            </a: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Je využitelná od mateřské až po střední školu. </a:t>
            </a: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Usnadňuje vzájemnou komunikaci mezi dítětem a pedagogem.</a:t>
            </a: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algn="ctr"/>
            <a:endParaRPr lang="cs-CZ" sz="2000" dirty="0">
              <a:solidFill>
                <a:srgbClr val="002060"/>
              </a:solidFill>
              <a:latin typeface="Amasis MT Pro" panose="02040504050005020304" pitchFamily="18" charset="-18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Robotická včelka je přenosná, tudíž lze využít </a:t>
            </a:r>
            <a:b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</a:b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i při výuce žáků, kteří z důvodu zhoršení zdravotního stavu nejsou schopni přepravy do školy a výuka zajišťovaná pedagogem probíhá </a:t>
            </a:r>
            <a:b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</a:br>
            <a:r>
              <a:rPr lang="cs-CZ" sz="2000" dirty="0">
                <a:solidFill>
                  <a:srgbClr val="002060"/>
                </a:solidFill>
                <a:latin typeface="Amasis MT Pro" panose="02040504050005020304" pitchFamily="18" charset="-18"/>
              </a:rPr>
              <a:t>v domácím prostředí. </a:t>
            </a:r>
          </a:p>
        </p:txBody>
      </p:sp>
    </p:spTree>
    <p:extLst>
      <p:ext uri="{BB962C8B-B14F-4D97-AF65-F5344CB8AC3E}">
        <p14:creationId xmlns:p14="http://schemas.microsoft.com/office/powerpoint/2010/main" val="2848984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9798">
            <a:hlinkClick r:id="" action="ppaction://media"/>
            <a:extLst>
              <a:ext uri="{FF2B5EF4-FFF2-40B4-BE49-F238E27FC236}">
                <a16:creationId xmlns:a16="http://schemas.microsoft.com/office/drawing/2014/main" id="{AEDBF65F-ECAD-F030-FBD2-EC84BF99D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390" y="1018626"/>
            <a:ext cx="3190763" cy="56376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G_9802">
            <a:hlinkClick r:id="" action="ppaction://media"/>
            <a:extLst>
              <a:ext uri="{FF2B5EF4-FFF2-40B4-BE49-F238E27FC236}">
                <a16:creationId xmlns:a16="http://schemas.microsoft.com/office/drawing/2014/main" id="{B7B7A3F3-6633-B802-C64F-EF7F4C9854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847" y="1018626"/>
            <a:ext cx="3190764" cy="56376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A13C560-461C-9DB5-5C15-081B2B6AED36}"/>
              </a:ext>
            </a:extLst>
          </p:cNvPr>
          <p:cNvSpPr txBox="1"/>
          <p:nvPr/>
        </p:nvSpPr>
        <p:spPr>
          <a:xfrm>
            <a:off x="1788459" y="322729"/>
            <a:ext cx="828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VYUŽITÍ V PRAXI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237CE2F-3D5D-C0A7-F1FB-8D77E0EFDC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5000"/>
          </a:blip>
          <a:srcRect l="-1299" r="68268"/>
          <a:stretch/>
        </p:blipFill>
        <p:spPr>
          <a:xfrm flipH="1">
            <a:off x="10403541" y="1"/>
            <a:ext cx="1927412" cy="6887660"/>
          </a:xfrm>
          <a:prstGeom prst="flowChartDelay">
            <a:avLst/>
          </a:prstGeom>
          <a:effectLst>
            <a:softEdge rad="1397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D6EDAA9-1532-A33D-E9EC-60D9761B18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5000"/>
          </a:blip>
          <a:srcRect l="-1299" r="68268"/>
          <a:stretch/>
        </p:blipFill>
        <p:spPr>
          <a:xfrm rot="10800000" flipH="1">
            <a:off x="-137610" y="-4"/>
            <a:ext cx="1927412" cy="6887658"/>
          </a:xfrm>
          <a:prstGeom prst="flowChartDelay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850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BEF894D-EF37-A76E-903A-C48DBA5031B5}"/>
              </a:ext>
            </a:extLst>
          </p:cNvPr>
          <p:cNvSpPr txBox="1"/>
          <p:nvPr/>
        </p:nvSpPr>
        <p:spPr>
          <a:xfrm>
            <a:off x="1771650" y="391537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2060"/>
                </a:solidFill>
                <a:latin typeface="Amasis MT Pro" panose="02040504050005020304" pitchFamily="18" charset="-18"/>
              </a:rPr>
              <a:t>JSME PŘESVĚDČENI, ŽE ROBOTI ZKVALITNÍ VÝCHOVNĚ VZDĚLÁVACÍ PROCES A ZÁBAVNOU FORMOU OBOHATÍ VÝUKU.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EF527B8-1D5D-1013-8DC4-9C2AEA6435B6}"/>
              </a:ext>
            </a:extLst>
          </p:cNvPr>
          <p:cNvSpPr txBox="1"/>
          <p:nvPr/>
        </p:nvSpPr>
        <p:spPr>
          <a:xfrm>
            <a:off x="2985835" y="1193337"/>
            <a:ext cx="6220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-18"/>
              </a:rPr>
              <a:t>DĚKUJI ZA POZORNOST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3A2BAF-921E-E7CE-174D-2918E0F6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92" y="1901223"/>
            <a:ext cx="6347011" cy="467579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368660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211</Words>
  <Application>Microsoft Office PowerPoint</Application>
  <PresentationFormat>Širokoúhlá obrazovka</PresentationFormat>
  <Paragraphs>43</Paragraphs>
  <Slides>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Amasis MT Pro</vt:lpstr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Kristýna Kubesová</dc:creator>
  <cp:lastModifiedBy>Lucie Platková</cp:lastModifiedBy>
  <cp:revision>2</cp:revision>
  <dcterms:created xsi:type="dcterms:W3CDTF">2023-10-11T07:55:01Z</dcterms:created>
  <dcterms:modified xsi:type="dcterms:W3CDTF">2023-10-20T10:32:02Z</dcterms:modified>
</cp:coreProperties>
</file>